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22/08/1440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22/08/1440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22/08/1440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22/08/1440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22/08/1440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solidFill>
                  <a:srgbClr val="FF0000"/>
                </a:solidFill>
                <a:ea typeface="Times New Roman"/>
              </a:rPr>
              <a:t>التصنيف الوظيفي للاستيطان الريفي</a:t>
            </a:r>
            <a:endParaRPr lang="ar-IQ" dirty="0"/>
          </a:p>
        </p:txBody>
      </p:sp>
    </p:spTree>
    <p:extLst>
      <p:ext uri="{BB962C8B-B14F-4D97-AF65-F5344CB8AC3E}">
        <p14:creationId xmlns:p14="http://schemas.microsoft.com/office/powerpoint/2010/main" val="2184099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10000"/>
          </a:bodyPr>
          <a:lstStyle/>
          <a:p>
            <a:pPr algn="justLow"/>
            <a:r>
              <a:rPr lang="ar-IQ" dirty="0">
                <a:latin typeface="Times New Roman"/>
                <a:ea typeface="Times New Roman"/>
              </a:rPr>
              <a:t>1 ـ جمع الغذاء والتقاطه </a:t>
            </a:r>
            <a:endParaRPr lang="en-US" sz="2800" dirty="0">
              <a:latin typeface="Times New Roman"/>
              <a:ea typeface="Times New Roman"/>
            </a:endParaRPr>
          </a:p>
          <a:p>
            <a:pPr marL="0" indent="0" algn="justLow">
              <a:buNone/>
            </a:pPr>
            <a:r>
              <a:rPr lang="ar-IQ" dirty="0" smtClean="0">
                <a:latin typeface="Times New Roman"/>
                <a:ea typeface="Times New Roman"/>
              </a:rPr>
              <a:t>تمارس </a:t>
            </a:r>
            <a:r>
              <a:rPr lang="ar-IQ" dirty="0">
                <a:latin typeface="Times New Roman"/>
                <a:ea typeface="Times New Roman"/>
              </a:rPr>
              <a:t>هذه الحرفة جماعات تخرج وتتحرك مجتمعة فهي تقوم بجمع النباتات الغذائية والجذور والفواكه وتدل حضاراتهم المادية من ادوات وملابس على بساطة العيش ومنها جماعة </a:t>
            </a:r>
            <a:r>
              <a:rPr lang="ar-IQ" dirty="0" err="1">
                <a:latin typeface="Times New Roman"/>
                <a:ea typeface="Times New Roman"/>
              </a:rPr>
              <a:t>البوشمن</a:t>
            </a:r>
            <a:r>
              <a:rPr lang="ar-IQ" dirty="0">
                <a:latin typeface="Times New Roman"/>
                <a:ea typeface="Times New Roman"/>
              </a:rPr>
              <a:t> والجران تشاكم الهندية  </a:t>
            </a:r>
            <a:endParaRPr lang="en-US" sz="2800" dirty="0">
              <a:latin typeface="Times New Roman"/>
              <a:ea typeface="Times New Roman"/>
            </a:endParaRPr>
          </a:p>
          <a:p>
            <a:pPr algn="justLow"/>
            <a:r>
              <a:rPr lang="ar-IQ" dirty="0">
                <a:latin typeface="Times New Roman"/>
                <a:ea typeface="Times New Roman"/>
              </a:rPr>
              <a:t>2ـ مجتمعات الصيد </a:t>
            </a:r>
            <a:endParaRPr lang="en-US" sz="2800" dirty="0">
              <a:latin typeface="Times New Roman"/>
              <a:ea typeface="Times New Roman"/>
            </a:endParaRPr>
          </a:p>
          <a:p>
            <a:pPr algn="justLow"/>
            <a:r>
              <a:rPr lang="ar-IQ" dirty="0">
                <a:latin typeface="Times New Roman"/>
                <a:ea typeface="Times New Roman"/>
              </a:rPr>
              <a:t>وهي جماعات تعيش على الصيد المتقدم كما تقيم مساكن مؤقته اتخذتها من واقع الادوات التي تستعملها هذه الجماعات منها جماعة الاسكيمو واقزام وسط افريقيا والهنود الحمر في امريكا الشمالية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789843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a:bodyPr>
          <a:lstStyle/>
          <a:p>
            <a:pPr algn="justLow"/>
            <a:r>
              <a:rPr lang="ar-IQ" dirty="0">
                <a:latin typeface="Times New Roman"/>
                <a:ea typeface="Times New Roman"/>
              </a:rPr>
              <a:t>3ـ المجتمع الرعوي </a:t>
            </a:r>
            <a:endParaRPr lang="en-US" sz="2800" dirty="0">
              <a:latin typeface="Times New Roman"/>
              <a:ea typeface="Times New Roman"/>
            </a:endParaRPr>
          </a:p>
          <a:p>
            <a:pPr algn="justLow"/>
            <a:r>
              <a:rPr lang="ar-IQ" dirty="0">
                <a:latin typeface="Times New Roman"/>
                <a:ea typeface="Times New Roman"/>
              </a:rPr>
              <a:t>تعتمد هذه الجماعات في حياتها على تربية الابقار بصفة اساسية وقد اقاموا عددا من المساكن المناسبة لهم واقاموا حضائر الماشية ان نشاط تربية الماشية والسعي وراء المراعي الغنية للحيوان </a:t>
            </a:r>
            <a:r>
              <a:rPr lang="ar-IQ" dirty="0" err="1">
                <a:latin typeface="Times New Roman"/>
                <a:ea typeface="Times New Roman"/>
              </a:rPr>
              <a:t>استحوذة</a:t>
            </a:r>
            <a:r>
              <a:rPr lang="ar-IQ" dirty="0">
                <a:latin typeface="Times New Roman"/>
                <a:ea typeface="Times New Roman"/>
              </a:rPr>
              <a:t> على كل جهدهم واصبحت هي الدعامة الاقتصادية الرئيسية ومنها جماعة اقليم </a:t>
            </a:r>
            <a:r>
              <a:rPr lang="ar-IQ" dirty="0" err="1">
                <a:latin typeface="Times New Roman"/>
                <a:ea typeface="Times New Roman"/>
              </a:rPr>
              <a:t>البمبا</a:t>
            </a:r>
            <a:r>
              <a:rPr lang="ar-IQ" dirty="0">
                <a:latin typeface="Times New Roman"/>
                <a:ea typeface="Times New Roman"/>
              </a:rPr>
              <a:t> في امريكا الجنوبية وجماعة النيلين ويدخل ضمنهم الرعاة الذين تتسم حياتهم بطابع الحركة التي تحكمها ظروف مناخية </a:t>
            </a:r>
            <a:r>
              <a:rPr lang="ar-IQ" dirty="0" err="1">
                <a:latin typeface="Times New Roman"/>
                <a:ea typeface="Times New Roman"/>
              </a:rPr>
              <a:t>كالامطار</a:t>
            </a:r>
            <a:r>
              <a:rPr lang="ar-IQ" dirty="0">
                <a:latin typeface="Times New Roman"/>
                <a:ea typeface="Times New Roman"/>
              </a:rPr>
              <a:t> وحركة المجتمعات البدوية التي تتبع مواسم المصادر المائية اينما وجدت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368302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txBody>
          <a:bodyPr>
            <a:normAutofit/>
          </a:bodyPr>
          <a:lstStyle/>
          <a:p>
            <a:pPr algn="justLow"/>
            <a:r>
              <a:rPr lang="ar-IQ" dirty="0">
                <a:latin typeface="Times New Roman"/>
                <a:ea typeface="Times New Roman"/>
              </a:rPr>
              <a:t>4ـ النشاط الزراعي البدائي </a:t>
            </a:r>
            <a:endParaRPr lang="en-US" sz="2800" dirty="0">
              <a:latin typeface="Times New Roman"/>
              <a:ea typeface="Times New Roman"/>
            </a:endParaRPr>
          </a:p>
          <a:p>
            <a:pPr algn="justLow"/>
            <a:r>
              <a:rPr lang="ar-IQ" dirty="0">
                <a:latin typeface="Times New Roman"/>
                <a:ea typeface="Times New Roman"/>
              </a:rPr>
              <a:t>يشمل الزراع الذين ينهجون اسلوب بدائي بسيط للغاية في زراعتهم </a:t>
            </a:r>
            <a:r>
              <a:rPr lang="ar-IQ" dirty="0" err="1">
                <a:latin typeface="Times New Roman"/>
                <a:ea typeface="Times New Roman"/>
              </a:rPr>
              <a:t>للارض</a:t>
            </a:r>
            <a:r>
              <a:rPr lang="ar-IQ" dirty="0">
                <a:latin typeface="Times New Roman"/>
                <a:ea typeface="Times New Roman"/>
              </a:rPr>
              <a:t> والتي تعرف ب( الزراعة المعيشية ) التي تقوم على انتاج الغذاء لهم فقط ويدخل ضمن هذا الصنف قرى الواحات الصحراوية وقرى قبائل نهر </a:t>
            </a:r>
            <a:r>
              <a:rPr lang="ar-IQ" dirty="0" err="1">
                <a:latin typeface="Times New Roman"/>
                <a:ea typeface="Times New Roman"/>
              </a:rPr>
              <a:t>الامزون</a:t>
            </a:r>
            <a:r>
              <a:rPr lang="ar-IQ" dirty="0">
                <a:latin typeface="Times New Roman"/>
                <a:ea typeface="Times New Roman"/>
              </a:rPr>
              <a:t> ويشترك الصيادون والرعاة وحتى الزراع في اتخاذهم المسكن المؤقت فالسكن لديها ما هو </a:t>
            </a:r>
            <a:r>
              <a:rPr lang="ar-IQ" dirty="0" err="1">
                <a:latin typeface="Times New Roman"/>
                <a:ea typeface="Times New Roman"/>
              </a:rPr>
              <a:t>الامظهر</a:t>
            </a:r>
            <a:r>
              <a:rPr lang="ar-IQ" dirty="0">
                <a:latin typeface="Times New Roman"/>
                <a:ea typeface="Times New Roman"/>
              </a:rPr>
              <a:t> من مظاهر الحياة الاجتماعية وهو انعكاس لنشاطهم الاقتصادي الذي هو دليل على التصنيف الوظيفي للاستيطان الريفي </a:t>
            </a:r>
            <a:endParaRPr lang="en-US" sz="2800" dirty="0">
              <a:latin typeface="Times New Roman"/>
              <a:ea typeface="Times New Roman"/>
            </a:endParaRPr>
          </a:p>
          <a:p>
            <a:endParaRPr lang="ar-IQ" dirty="0" smtClean="0"/>
          </a:p>
        </p:txBody>
      </p:sp>
    </p:spTree>
    <p:extLst>
      <p:ext uri="{BB962C8B-B14F-4D97-AF65-F5344CB8AC3E}">
        <p14:creationId xmlns:p14="http://schemas.microsoft.com/office/powerpoint/2010/main" val="193714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pPr algn="justLow"/>
            <a:r>
              <a:rPr lang="ar-IQ" dirty="0">
                <a:solidFill>
                  <a:srgbClr val="0070C0"/>
                </a:solidFill>
                <a:latin typeface="Times New Roman"/>
                <a:ea typeface="Times New Roman"/>
              </a:rPr>
              <a:t>ثانيا :ـ الاستعمالات الريفية في الاقتصاد المتقدم </a:t>
            </a:r>
            <a:endParaRPr lang="en-US" sz="2800" dirty="0">
              <a:latin typeface="Times New Roman"/>
              <a:ea typeface="Times New Roman"/>
            </a:endParaRPr>
          </a:p>
          <a:p>
            <a:pPr algn="justLow"/>
            <a:r>
              <a:rPr lang="ar-IQ" dirty="0" smtClean="0">
                <a:latin typeface="Times New Roman"/>
                <a:ea typeface="Times New Roman"/>
              </a:rPr>
              <a:t>أ </a:t>
            </a:r>
            <a:r>
              <a:rPr lang="ar-IQ" dirty="0">
                <a:latin typeface="Times New Roman"/>
                <a:ea typeface="Times New Roman"/>
              </a:rPr>
              <a:t>ـ الزراعة المختلطة بنمطها العام والخاص </a:t>
            </a:r>
            <a:endParaRPr lang="en-US" sz="2800" dirty="0">
              <a:latin typeface="Times New Roman"/>
              <a:ea typeface="Times New Roman"/>
            </a:endParaRPr>
          </a:p>
          <a:p>
            <a:pPr algn="justLow"/>
            <a:r>
              <a:rPr lang="ar-IQ" dirty="0" smtClean="0">
                <a:latin typeface="Times New Roman"/>
                <a:ea typeface="Times New Roman"/>
              </a:rPr>
              <a:t>ان </a:t>
            </a:r>
            <a:r>
              <a:rPr lang="ar-IQ" dirty="0">
                <a:latin typeface="Times New Roman"/>
                <a:ea typeface="Times New Roman"/>
              </a:rPr>
              <a:t>الاستخدام الاكبر </a:t>
            </a:r>
            <a:r>
              <a:rPr lang="ar-IQ" dirty="0" err="1">
                <a:latin typeface="Times New Roman"/>
                <a:ea typeface="Times New Roman"/>
              </a:rPr>
              <a:t>للارض</a:t>
            </a:r>
            <a:r>
              <a:rPr lang="ar-IQ" dirty="0">
                <a:latin typeface="Times New Roman"/>
                <a:ea typeface="Times New Roman"/>
              </a:rPr>
              <a:t> هو زراعة المحاصيل الغذائية كالقمح والشعير في </a:t>
            </a:r>
            <a:r>
              <a:rPr lang="ar-IQ" dirty="0" err="1">
                <a:latin typeface="Times New Roman"/>
                <a:ea typeface="Times New Roman"/>
              </a:rPr>
              <a:t>اوربا</a:t>
            </a:r>
            <a:r>
              <a:rPr lang="ar-IQ" dirty="0">
                <a:latin typeface="Times New Roman"/>
                <a:ea typeface="Times New Roman"/>
              </a:rPr>
              <a:t> </a:t>
            </a:r>
            <a:r>
              <a:rPr lang="ar-IQ" dirty="0" err="1">
                <a:latin typeface="Times New Roman"/>
                <a:ea typeface="Times New Roman"/>
              </a:rPr>
              <a:t>والذره</a:t>
            </a:r>
            <a:r>
              <a:rPr lang="ar-IQ" dirty="0">
                <a:latin typeface="Times New Roman"/>
                <a:ea typeface="Times New Roman"/>
              </a:rPr>
              <a:t> التي تزرع في الولايات المتحدة </a:t>
            </a:r>
            <a:r>
              <a:rPr lang="ar-IQ" u="sng" dirty="0">
                <a:solidFill>
                  <a:srgbClr val="FF0000"/>
                </a:solidFill>
                <a:latin typeface="Times New Roman"/>
                <a:ea typeface="Times New Roman"/>
              </a:rPr>
              <a:t>وسمي هذا النظام بالزراعة المختلطة لسببين :</a:t>
            </a:r>
            <a:r>
              <a:rPr lang="ar-IQ" dirty="0">
                <a:solidFill>
                  <a:srgbClr val="0070C0"/>
                </a:solidFill>
                <a:latin typeface="Times New Roman"/>
                <a:ea typeface="Times New Roman"/>
              </a:rPr>
              <a:t>ـ </a:t>
            </a:r>
            <a:endParaRPr lang="en-US" sz="2800" dirty="0">
              <a:latin typeface="Times New Roman"/>
              <a:ea typeface="Times New Roman"/>
            </a:endParaRPr>
          </a:p>
          <a:p>
            <a:pPr algn="justLow"/>
            <a:r>
              <a:rPr lang="ar-IQ" dirty="0">
                <a:solidFill>
                  <a:srgbClr val="0070C0"/>
                </a:solidFill>
                <a:latin typeface="Times New Roman"/>
                <a:ea typeface="Times New Roman"/>
              </a:rPr>
              <a:t> </a:t>
            </a:r>
            <a:endParaRPr lang="en-US" sz="2800" dirty="0">
              <a:latin typeface="Times New Roman"/>
              <a:ea typeface="Times New Roman"/>
            </a:endParaRPr>
          </a:p>
          <a:p>
            <a:pPr algn="justLow"/>
            <a:r>
              <a:rPr lang="ar-IQ" dirty="0">
                <a:solidFill>
                  <a:srgbClr val="0070C0"/>
                </a:solidFill>
                <a:latin typeface="Times New Roman"/>
                <a:ea typeface="Times New Roman"/>
              </a:rPr>
              <a:t>الاول ان الارض تستخدم في انتاج غذاء </a:t>
            </a:r>
            <a:r>
              <a:rPr lang="ar-IQ" dirty="0" err="1">
                <a:solidFill>
                  <a:srgbClr val="0070C0"/>
                </a:solidFill>
                <a:latin typeface="Times New Roman"/>
                <a:ea typeface="Times New Roman"/>
              </a:rPr>
              <a:t>للانسان</a:t>
            </a:r>
            <a:r>
              <a:rPr lang="ar-IQ" dirty="0">
                <a:solidFill>
                  <a:srgbClr val="0070C0"/>
                </a:solidFill>
                <a:latin typeface="Times New Roman"/>
                <a:ea typeface="Times New Roman"/>
              </a:rPr>
              <a:t> والحيوان في الزراعة الواحدة </a:t>
            </a:r>
            <a:endParaRPr lang="en-US" sz="2800" dirty="0">
              <a:latin typeface="Times New Roman"/>
              <a:ea typeface="Times New Roman"/>
            </a:endParaRPr>
          </a:p>
          <a:p>
            <a:pPr algn="justLow"/>
            <a:r>
              <a:rPr lang="ar-IQ" dirty="0">
                <a:solidFill>
                  <a:srgbClr val="0070C0"/>
                </a:solidFill>
                <a:latin typeface="Times New Roman"/>
                <a:ea typeface="Times New Roman"/>
              </a:rPr>
              <a:t>الثاني ان الاساس الاقتصادي لهذه المزارع يعتمد على المحاصيل الزراعية وعلى منتجات الالبان</a:t>
            </a:r>
            <a:r>
              <a:rPr lang="ar-IQ" dirty="0">
                <a:latin typeface="Times New Roman"/>
                <a:ea typeface="Times New Roman"/>
              </a:rPr>
              <a:t> </a:t>
            </a:r>
            <a:endParaRPr lang="en-US" sz="2800" dirty="0">
              <a:latin typeface="Times New Roman"/>
              <a:ea typeface="Times New Roman"/>
            </a:endParaRPr>
          </a:p>
          <a:p>
            <a:pPr algn="justLow"/>
            <a:r>
              <a:rPr lang="ar-IQ" dirty="0">
                <a:latin typeface="Times New Roman"/>
                <a:ea typeface="Times New Roman"/>
              </a:rPr>
              <a:t>ونجد ان احجام هذه المزارع من النوع المتوسط وتختلف المساحة من قطر </a:t>
            </a:r>
            <a:r>
              <a:rPr lang="ar-IQ" dirty="0" err="1">
                <a:latin typeface="Times New Roman"/>
                <a:ea typeface="Times New Roman"/>
              </a:rPr>
              <a:t>لاخر</a:t>
            </a:r>
            <a:r>
              <a:rPr lang="ar-IQ" dirty="0">
                <a:latin typeface="Times New Roman"/>
                <a:ea typeface="Times New Roman"/>
              </a:rPr>
              <a:t> حسب المساحة الاجمالية </a:t>
            </a:r>
            <a:r>
              <a:rPr lang="ar-IQ" dirty="0" err="1">
                <a:latin typeface="Times New Roman"/>
                <a:ea typeface="Times New Roman"/>
              </a:rPr>
              <a:t>للارض</a:t>
            </a:r>
            <a:r>
              <a:rPr lang="ar-IQ" dirty="0">
                <a:latin typeface="Times New Roman"/>
                <a:ea typeface="Times New Roman"/>
              </a:rPr>
              <a:t> الزراعية كما ان بعضها تكون متخصصة في انتاج الالبان الى جانب التعدد الذي يميز الزراعة المختلطة وكان هذا التعدد يقوم بخدمة التخصص الوظيفي في هذه المزارع </a:t>
            </a:r>
            <a:r>
              <a:rPr lang="ar-IQ" dirty="0" err="1">
                <a:latin typeface="Times New Roman"/>
                <a:ea typeface="Times New Roman"/>
              </a:rPr>
              <a:t>فاصبحت</a:t>
            </a:r>
            <a:r>
              <a:rPr lang="ar-IQ" dirty="0">
                <a:latin typeface="Times New Roman"/>
                <a:ea typeface="Times New Roman"/>
              </a:rPr>
              <a:t> تنتج الحشائش والعلف التي تساعد على زيادة انتاج الالبان وبعد التطور الصناعي وكبر حجم المراكز الحضرية زادت الحاجة لاستهلاك الالبان مما شجع </a:t>
            </a:r>
            <a:r>
              <a:rPr lang="ar-IQ" dirty="0" err="1">
                <a:latin typeface="Times New Roman"/>
                <a:ea typeface="Times New Roman"/>
              </a:rPr>
              <a:t>عددكبير</a:t>
            </a:r>
            <a:r>
              <a:rPr lang="ar-IQ" dirty="0">
                <a:latin typeface="Times New Roman"/>
                <a:ea typeface="Times New Roman"/>
              </a:rPr>
              <a:t> من المزارعين على التخصص في انتاج الالبان  كما هو الحال في المراكز الصناعية في الولايات المتحدة وجنوب شرق استراليا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913081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85000" lnSpcReduction="20000"/>
          </a:bodyPr>
          <a:lstStyle/>
          <a:p>
            <a:pPr algn="justLow"/>
            <a:r>
              <a:rPr lang="ar-IQ" dirty="0">
                <a:latin typeface="Times New Roman"/>
                <a:ea typeface="Times New Roman"/>
              </a:rPr>
              <a:t>ب ـ نطاقات الحبوب </a:t>
            </a:r>
            <a:endParaRPr lang="en-US" sz="2800" dirty="0">
              <a:latin typeface="Times New Roman"/>
              <a:ea typeface="Times New Roman"/>
            </a:endParaRPr>
          </a:p>
          <a:p>
            <a:pPr marL="0" indent="0" algn="justLow">
              <a:buNone/>
            </a:pPr>
            <a:r>
              <a:rPr lang="ar-IQ" dirty="0" smtClean="0">
                <a:latin typeface="Times New Roman"/>
                <a:ea typeface="Times New Roman"/>
              </a:rPr>
              <a:t>بعد </a:t>
            </a:r>
            <a:r>
              <a:rPr lang="ar-IQ" dirty="0">
                <a:latin typeface="Times New Roman"/>
                <a:ea typeface="Times New Roman"/>
              </a:rPr>
              <a:t>التطور الذي حصل في </a:t>
            </a:r>
            <a:r>
              <a:rPr lang="ar-IQ" dirty="0" err="1">
                <a:latin typeface="Times New Roman"/>
                <a:ea typeface="Times New Roman"/>
              </a:rPr>
              <a:t>الالات</a:t>
            </a:r>
            <a:r>
              <a:rPr lang="ar-IQ" dirty="0">
                <a:latin typeface="Times New Roman"/>
                <a:ea typeface="Times New Roman"/>
              </a:rPr>
              <a:t> الزراعية تمكنت الجماعات الريفية من زراعة مساحات واسعة في انحاء كثيرة من الدول التي تتوفر فيها ظروف ملائمة </a:t>
            </a:r>
            <a:r>
              <a:rPr lang="ar-IQ" dirty="0" err="1">
                <a:latin typeface="Times New Roman"/>
                <a:ea typeface="Times New Roman"/>
              </a:rPr>
              <a:t>لانتاج</a:t>
            </a:r>
            <a:r>
              <a:rPr lang="ar-IQ" dirty="0">
                <a:latin typeface="Times New Roman"/>
                <a:ea typeface="Times New Roman"/>
              </a:rPr>
              <a:t> الحبوب كما هو الحال في اقاليم البراري والسهول العظمى وفي الاتحاد السوفيتي ويطلق عليها اسم الزراعة الواسعة او زراعة النطاقات العظمى </a:t>
            </a:r>
            <a:endParaRPr lang="en-US" sz="2800" dirty="0">
              <a:latin typeface="Times New Roman"/>
              <a:ea typeface="Times New Roman"/>
            </a:endParaRPr>
          </a:p>
          <a:p>
            <a:pPr marL="0" indent="0" algn="justLow">
              <a:buNone/>
            </a:pPr>
            <a:endParaRPr lang="en-US" sz="2800" dirty="0">
              <a:latin typeface="Times New Roman"/>
              <a:ea typeface="Times New Roman"/>
            </a:endParaRPr>
          </a:p>
          <a:p>
            <a:pPr algn="justLow"/>
            <a:r>
              <a:rPr lang="ar-IQ" dirty="0">
                <a:latin typeface="Times New Roman"/>
                <a:ea typeface="Times New Roman"/>
              </a:rPr>
              <a:t>وتتميز انتاجية الارض في هذه المناطق بارتفاع انتاجيتها من القمح كما هو الحال في الولايات المتحدة وكندا والارجنتين والاتحاد السوفيتي </a:t>
            </a:r>
            <a:endParaRPr lang="en-US" sz="2800" dirty="0">
              <a:latin typeface="Times New Roman"/>
              <a:ea typeface="Times New Roman"/>
            </a:endParaRPr>
          </a:p>
          <a:p>
            <a:pPr marL="0" indent="0" algn="justLow">
              <a:buNone/>
            </a:pPr>
            <a:r>
              <a:rPr lang="ar-IQ" dirty="0" smtClean="0">
                <a:latin typeface="Times New Roman"/>
                <a:ea typeface="Times New Roman"/>
              </a:rPr>
              <a:t>وبسبب </a:t>
            </a:r>
            <a:r>
              <a:rPr lang="ar-IQ" dirty="0">
                <a:latin typeface="Times New Roman"/>
                <a:ea typeface="Times New Roman"/>
              </a:rPr>
              <a:t>اعتماد انتاج القمح على </a:t>
            </a:r>
            <a:r>
              <a:rPr lang="ar-IQ" dirty="0" err="1">
                <a:latin typeface="Times New Roman"/>
                <a:ea typeface="Times New Roman"/>
              </a:rPr>
              <a:t>الالات</a:t>
            </a:r>
            <a:r>
              <a:rPr lang="ar-IQ" dirty="0">
                <a:latin typeface="Times New Roman"/>
                <a:ea typeface="Times New Roman"/>
              </a:rPr>
              <a:t> نرى ان النطاقات تتميز بنمط الانتشار والخلخلة السكانية وان الاستيطان الريفي هنا من النوع المبعثر او المنتشر كما تتميز القرى </a:t>
            </a:r>
            <a:r>
              <a:rPr lang="ar-IQ" dirty="0" err="1">
                <a:latin typeface="Times New Roman"/>
                <a:ea typeface="Times New Roman"/>
              </a:rPr>
              <a:t>بضغر</a:t>
            </a:r>
            <a:r>
              <a:rPr lang="ar-IQ" dirty="0">
                <a:latin typeface="Times New Roman"/>
                <a:ea typeface="Times New Roman"/>
              </a:rPr>
              <a:t> حجومها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1632561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txBody>
          <a:bodyPr>
            <a:normAutofit fontScale="70000" lnSpcReduction="20000"/>
          </a:bodyPr>
          <a:lstStyle/>
          <a:p>
            <a:pPr algn="justLow"/>
            <a:r>
              <a:rPr lang="ar-IQ" dirty="0">
                <a:latin typeface="Times New Roman"/>
                <a:ea typeface="Times New Roman"/>
              </a:rPr>
              <a:t>زراعة الخضروات والفواكه </a:t>
            </a:r>
            <a:endParaRPr lang="en-US" sz="2800" dirty="0">
              <a:latin typeface="Times New Roman"/>
              <a:ea typeface="Times New Roman"/>
            </a:endParaRPr>
          </a:p>
          <a:p>
            <a:pPr algn="justLow"/>
            <a:r>
              <a:rPr lang="ar-IQ" dirty="0">
                <a:latin typeface="Times New Roman"/>
                <a:ea typeface="Times New Roman"/>
              </a:rPr>
              <a:t> تزرع الخضروات والفواكه في بلاد كثيرة ومتنوعة </a:t>
            </a:r>
            <a:r>
              <a:rPr lang="ar-IQ" dirty="0" err="1">
                <a:latin typeface="Times New Roman"/>
                <a:ea typeface="Times New Roman"/>
              </a:rPr>
              <a:t>الاان</a:t>
            </a:r>
            <a:r>
              <a:rPr lang="ar-IQ" dirty="0">
                <a:latin typeface="Times New Roman"/>
                <a:ea typeface="Times New Roman"/>
              </a:rPr>
              <a:t> نمط زراعتها ارتبط باقتصاد الزراعة المتقدمة الذي هو على مستوى تجاري لذا تسمى </a:t>
            </a:r>
            <a:r>
              <a:rPr lang="ar-IQ" dirty="0">
                <a:solidFill>
                  <a:srgbClr val="FF0000"/>
                </a:solidFill>
                <a:latin typeface="Times New Roman"/>
                <a:ea typeface="Times New Roman"/>
              </a:rPr>
              <a:t>ب ( زراعة الشاحنات</a:t>
            </a:r>
            <a:r>
              <a:rPr lang="ar-IQ" dirty="0">
                <a:latin typeface="Times New Roman"/>
                <a:ea typeface="Times New Roman"/>
              </a:rPr>
              <a:t> </a:t>
            </a:r>
            <a:r>
              <a:rPr lang="ar-IQ" dirty="0">
                <a:solidFill>
                  <a:srgbClr val="0070C0"/>
                </a:solidFill>
                <a:latin typeface="Times New Roman"/>
                <a:ea typeface="Times New Roman"/>
              </a:rPr>
              <a:t>) دلالة على الارتباط بين هذا الانتاج ومراكز التسويق حيث تقوم الشاحنات بنقاه يوميا من المزارع الى الاسواق في المدن الكبيرة وقد توطنت هذه المزارع المتخصصة قرب المراكز الصناعية والمدن وذلك لقرب المناطق الريفية من المدن الرئيسية ومراكز الاستهلاك مما جعل نفقات النقل منخفضة بسبب قرب المسافة الى تلك الاسواق لذا لجا المزارعون الى التخصص النوعي مثل </a:t>
            </a:r>
            <a:r>
              <a:rPr lang="ar-IQ" dirty="0" err="1">
                <a:solidFill>
                  <a:srgbClr val="0070C0"/>
                </a:solidFill>
                <a:latin typeface="Times New Roman"/>
                <a:ea typeface="Times New Roman"/>
              </a:rPr>
              <a:t>بانتاج</a:t>
            </a:r>
            <a:r>
              <a:rPr lang="ar-IQ" dirty="0">
                <a:solidFill>
                  <a:srgbClr val="0070C0"/>
                </a:solidFill>
                <a:latin typeface="Times New Roman"/>
                <a:ea typeface="Times New Roman"/>
              </a:rPr>
              <a:t> نوع من الخضر او </a:t>
            </a:r>
            <a:r>
              <a:rPr lang="ar-IQ" dirty="0" err="1">
                <a:solidFill>
                  <a:srgbClr val="0070C0"/>
                </a:solidFill>
                <a:latin typeface="Times New Roman"/>
                <a:ea typeface="Times New Roman"/>
              </a:rPr>
              <a:t>الفاكهه</a:t>
            </a:r>
            <a:r>
              <a:rPr lang="ar-IQ" dirty="0">
                <a:solidFill>
                  <a:srgbClr val="0070C0"/>
                </a:solidFill>
                <a:latin typeface="Times New Roman"/>
                <a:ea typeface="Times New Roman"/>
              </a:rPr>
              <a:t> كالتفاح وغيرها , </a:t>
            </a:r>
            <a:endParaRPr lang="en-US" sz="2800" dirty="0">
              <a:latin typeface="Times New Roman"/>
              <a:ea typeface="Times New Roman"/>
            </a:endParaRPr>
          </a:p>
          <a:p>
            <a:pPr algn="justLow"/>
            <a:r>
              <a:rPr lang="ar-IQ" dirty="0">
                <a:latin typeface="Times New Roman"/>
                <a:ea typeface="Times New Roman"/>
              </a:rPr>
              <a:t>وقد استفادت من التقدم العلمي والتقني في مجال الزراعة في مواجهة المشاكل التي تواجهها او مقاومة الامراض او الظروف المناخية فاستخدمت البيوت الزجاجية لحمايتها من الصقيع او استخدام شبكة من الانابيب التي توفر الماء الساخن لتحفظ حرارة ثابتة لازمة لنمو النبات وغيرها من الاساليب الاخرى </a:t>
            </a:r>
            <a:endParaRPr lang="en-US" sz="2800" dirty="0">
              <a:latin typeface="Times New Roman"/>
              <a:ea typeface="Times New Roman"/>
            </a:endParaRPr>
          </a:p>
          <a:p>
            <a:pPr algn="justLow"/>
            <a:r>
              <a:rPr lang="ar-IQ" dirty="0">
                <a:latin typeface="Times New Roman"/>
                <a:ea typeface="Times New Roman"/>
              </a:rPr>
              <a:t> وهكذا فقد تخصصت تلك المستوطنات بهذا النوع من الانتاج الزراعي الذي يدر ارباحا عليهم مما اثر على مستوياتهم المعيشية المرتفعة كما ساعدهم على توفير خدمات كبيرة لعوائلهم في وحداتهم السكنية اذ اصبحت ذات مستوى مرموق من التصميم او مواد البناء المستخدمة فيها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382939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342900" lvl="0" indent="-342900">
              <a:spcBef>
                <a:spcPct val="20000"/>
              </a:spcBef>
            </a:pPr>
            <a:r>
              <a:rPr lang="ar-IQ" sz="2300" b="1" dirty="0">
                <a:solidFill>
                  <a:srgbClr val="FF0000"/>
                </a:solidFill>
                <a:latin typeface="Times New Roman"/>
                <a:ea typeface="Times New Roman"/>
                <a:cs typeface="Arial"/>
              </a:rPr>
              <a:t>التصنيف الوظيفي للاستيطان الريفي</a:t>
            </a:r>
            <a:r>
              <a:rPr lang="en-US" sz="1800" dirty="0">
                <a:solidFill>
                  <a:prstClr val="black"/>
                </a:solidFill>
                <a:latin typeface="Times New Roman"/>
                <a:ea typeface="Times New Roman"/>
                <a:cs typeface="+mn-cs"/>
              </a:rPr>
              <a:t/>
            </a:r>
            <a:br>
              <a:rPr lang="en-US" sz="1800" dirty="0">
                <a:solidFill>
                  <a:prstClr val="black"/>
                </a:solidFill>
                <a:latin typeface="Times New Roman"/>
                <a:ea typeface="Times New Roman"/>
                <a:cs typeface="+mn-cs"/>
              </a:rPr>
            </a:br>
            <a:endParaRPr lang="ar-IQ" dirty="0"/>
          </a:p>
        </p:txBody>
      </p:sp>
      <p:sp>
        <p:nvSpPr>
          <p:cNvPr id="3" name="عنصر نائب للمحتوى 2"/>
          <p:cNvSpPr>
            <a:spLocks noGrp="1"/>
          </p:cNvSpPr>
          <p:nvPr>
            <p:ph idx="1"/>
          </p:nvPr>
        </p:nvSpPr>
        <p:spPr/>
        <p:txBody>
          <a:bodyPr>
            <a:normAutofit fontScale="70000" lnSpcReduction="20000"/>
          </a:bodyPr>
          <a:lstStyle/>
          <a:p>
            <a:pPr algn="justLow"/>
            <a:r>
              <a:rPr lang="ar-IQ" dirty="0" smtClean="0">
                <a:latin typeface="Times New Roman"/>
                <a:ea typeface="Times New Roman"/>
              </a:rPr>
              <a:t>يتفق </a:t>
            </a:r>
            <a:r>
              <a:rPr lang="ar-IQ" dirty="0">
                <a:latin typeface="Times New Roman"/>
                <a:ea typeface="Times New Roman"/>
              </a:rPr>
              <a:t>الجغرافيون على أن الريفية كل شيء غير مصنف رسميا على أنه غير حضري ، وهذا يعني كثيرا من سكان الريفيين رسميا هم في الواقع مدنيون في العمل والموضع </a:t>
            </a:r>
            <a:r>
              <a:rPr lang="ar-IQ" dirty="0" smtClean="0">
                <a:latin typeface="Times New Roman"/>
                <a:ea typeface="Times New Roman"/>
              </a:rPr>
              <a:t>0</a:t>
            </a:r>
            <a:r>
              <a:rPr lang="ar-IQ" dirty="0">
                <a:latin typeface="Times New Roman"/>
                <a:ea typeface="Times New Roman"/>
              </a:rPr>
              <a:t> </a:t>
            </a:r>
            <a:endParaRPr lang="en-US" sz="2800" dirty="0">
              <a:latin typeface="Times New Roman"/>
              <a:ea typeface="Times New Roman"/>
            </a:endParaRPr>
          </a:p>
          <a:p>
            <a:pPr algn="justLow"/>
            <a:r>
              <a:rPr lang="ar-IQ" u="sng" dirty="0">
                <a:solidFill>
                  <a:srgbClr val="FF0000"/>
                </a:solidFill>
                <a:latin typeface="Times New Roman"/>
                <a:ea typeface="Times New Roman"/>
              </a:rPr>
              <a:t>يتوزع سكان الارياف على ثلاثة أنواع من الحرف يمكن تصنيفها على وفق ما</a:t>
            </a:r>
            <a:r>
              <a:rPr lang="ar-IQ" dirty="0">
                <a:solidFill>
                  <a:srgbClr val="FF0000"/>
                </a:solidFill>
                <a:latin typeface="Times New Roman"/>
                <a:ea typeface="Times New Roman"/>
              </a:rPr>
              <a:t> يأتي : </a:t>
            </a:r>
            <a:endParaRPr lang="en-US" sz="2800" dirty="0">
              <a:latin typeface="Times New Roman"/>
              <a:ea typeface="Times New Roman"/>
            </a:endParaRPr>
          </a:p>
          <a:p>
            <a:pPr algn="justLow"/>
            <a:r>
              <a:rPr lang="ar-IQ" dirty="0">
                <a:solidFill>
                  <a:srgbClr val="FF0000"/>
                </a:solidFill>
                <a:latin typeface="Times New Roman"/>
                <a:ea typeface="Times New Roman"/>
              </a:rPr>
              <a:t> </a:t>
            </a:r>
            <a:endParaRPr lang="en-US" sz="2800" dirty="0">
              <a:latin typeface="Times New Roman"/>
              <a:ea typeface="Times New Roman"/>
            </a:endParaRPr>
          </a:p>
          <a:p>
            <a:pPr lvl="0" algn="justLow">
              <a:buFont typeface="+mj-lt"/>
              <a:buAutoNum type="arabicPeriod"/>
              <a:tabLst>
                <a:tab pos="-212090" algn="l"/>
              </a:tabLst>
            </a:pPr>
            <a:r>
              <a:rPr lang="ar-IQ" dirty="0">
                <a:latin typeface="Times New Roman"/>
                <a:ea typeface="Times New Roman"/>
              </a:rPr>
              <a:t>حرف أوليه : التي تعتمد على الارض مثل الزراعة ، أعمال الغابات والصيد او على البحر مثل صيد الاسماك 0</a:t>
            </a:r>
            <a:endParaRPr lang="en-US" sz="2800" dirty="0">
              <a:latin typeface="Times New Roman"/>
              <a:ea typeface="Times New Roman"/>
            </a:endParaRPr>
          </a:p>
          <a:p>
            <a:pPr lvl="0" algn="justLow">
              <a:buFont typeface="+mj-lt"/>
              <a:buAutoNum type="arabicPeriod"/>
              <a:tabLst>
                <a:tab pos="-212090" algn="l"/>
              </a:tabLst>
            </a:pPr>
            <a:r>
              <a:rPr lang="ar-IQ" dirty="0">
                <a:latin typeface="Times New Roman"/>
                <a:ea typeface="Times New Roman"/>
              </a:rPr>
              <a:t>الحرف الثانوية : يمتهن السكان في هذه الحرفة ما يخدم حاجات السكان الأولين مثل أصحاب المتاجر والمحترفين والرسمين وعمال المواصلات 0</a:t>
            </a:r>
            <a:endParaRPr lang="en-US" sz="2800" dirty="0">
              <a:latin typeface="Times New Roman"/>
              <a:ea typeface="Times New Roman"/>
            </a:endParaRPr>
          </a:p>
          <a:p>
            <a:pPr lvl="0" algn="justLow">
              <a:buFont typeface="+mj-lt"/>
              <a:buAutoNum type="arabicPeriod"/>
              <a:tabLst>
                <a:tab pos="-212090" algn="l"/>
              </a:tabLst>
            </a:pPr>
            <a:r>
              <a:rPr lang="ar-IQ" dirty="0">
                <a:latin typeface="Times New Roman"/>
                <a:ea typeface="Times New Roman"/>
              </a:rPr>
              <a:t>الحرف العرضية : السكان العرضيون ، وهم السكان الريفيون الذين يقتنون الريف </a:t>
            </a:r>
            <a:r>
              <a:rPr lang="ar-IQ" dirty="0" err="1">
                <a:latin typeface="Times New Roman"/>
                <a:ea typeface="Times New Roman"/>
              </a:rPr>
              <a:t>بأختيارهم</a:t>
            </a:r>
            <a:r>
              <a:rPr lang="ar-IQ" dirty="0">
                <a:latin typeface="Times New Roman"/>
                <a:ea typeface="Times New Roman"/>
              </a:rPr>
              <a:t> لكنهم لا يعملون في أي من النشاطات الاولية أو الثانوية ، وهم يأتون الى الريف </a:t>
            </a:r>
            <a:r>
              <a:rPr lang="ar-IQ" dirty="0" err="1">
                <a:latin typeface="Times New Roman"/>
                <a:ea typeface="Times New Roman"/>
              </a:rPr>
              <a:t>لأتخاذه</a:t>
            </a:r>
            <a:r>
              <a:rPr lang="ar-IQ" dirty="0">
                <a:latin typeface="Times New Roman"/>
                <a:ea typeface="Times New Roman"/>
              </a:rPr>
              <a:t> منتجعا فصليا للسكن فقط أو لكونهم من رجال الدفاع ، وأهمية هذه المجموعة بتزايد مستمر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80358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algn="justLow"/>
            <a:r>
              <a:rPr lang="ar-IQ" dirty="0">
                <a:latin typeface="Times New Roman"/>
                <a:ea typeface="Times New Roman"/>
              </a:rPr>
              <a:t> ومع ذلك لأن فأن </a:t>
            </a:r>
            <a:r>
              <a:rPr lang="ar-IQ" dirty="0" err="1">
                <a:latin typeface="Times New Roman"/>
                <a:ea typeface="Times New Roman"/>
              </a:rPr>
              <a:t>الوظيفه</a:t>
            </a:r>
            <a:r>
              <a:rPr lang="ar-IQ" dirty="0">
                <a:latin typeface="Times New Roman"/>
                <a:ea typeface="Times New Roman"/>
              </a:rPr>
              <a:t> </a:t>
            </a:r>
            <a:r>
              <a:rPr lang="ar-IQ" dirty="0" err="1">
                <a:latin typeface="Times New Roman"/>
                <a:ea typeface="Times New Roman"/>
              </a:rPr>
              <a:t>الرأيسية</a:t>
            </a:r>
            <a:r>
              <a:rPr lang="ar-IQ" dirty="0">
                <a:latin typeface="Times New Roman"/>
                <a:ea typeface="Times New Roman"/>
              </a:rPr>
              <a:t> من المستوطنات الريفية هي </a:t>
            </a:r>
            <a:r>
              <a:rPr lang="ar-IQ" dirty="0" err="1">
                <a:latin typeface="Times New Roman"/>
                <a:ea typeface="Times New Roman"/>
              </a:rPr>
              <a:t>أيواء</a:t>
            </a:r>
            <a:r>
              <a:rPr lang="ar-IQ" dirty="0">
                <a:latin typeface="Times New Roman"/>
                <a:ea typeface="Times New Roman"/>
              </a:rPr>
              <a:t> سكان الأرياف وتوفير </a:t>
            </a:r>
            <a:r>
              <a:rPr lang="ar-IQ" dirty="0" err="1">
                <a:latin typeface="Times New Roman"/>
                <a:ea typeface="Times New Roman"/>
              </a:rPr>
              <a:t>الحمايه</a:t>
            </a:r>
            <a:r>
              <a:rPr lang="ar-IQ" dirty="0">
                <a:latin typeface="Times New Roman"/>
                <a:ea typeface="Times New Roman"/>
              </a:rPr>
              <a:t> لهم من الظروف الطبيعية القاسية ، وتهيئة المناسبة لحياة العائلة التي تكون الوحدة </a:t>
            </a:r>
            <a:r>
              <a:rPr lang="ar-IQ" dirty="0" err="1">
                <a:latin typeface="Times New Roman"/>
                <a:ea typeface="Times New Roman"/>
              </a:rPr>
              <a:t>المهمه</a:t>
            </a:r>
            <a:r>
              <a:rPr lang="ar-IQ" dirty="0">
                <a:latin typeface="Times New Roman"/>
                <a:ea typeface="Times New Roman"/>
              </a:rPr>
              <a:t> في المجتمعات الريفية في كل اقطار العالم 0</a:t>
            </a:r>
            <a:endParaRPr lang="en-US" sz="2800" dirty="0">
              <a:latin typeface="Times New Roman"/>
              <a:ea typeface="Times New Roman"/>
            </a:endParaRPr>
          </a:p>
          <a:p>
            <a:pPr algn="justLow"/>
            <a:r>
              <a:rPr lang="ar-IQ" dirty="0">
                <a:latin typeface="Times New Roman"/>
                <a:ea typeface="Times New Roman"/>
              </a:rPr>
              <a:t> </a:t>
            </a:r>
            <a:endParaRPr lang="en-US" sz="2800" dirty="0">
              <a:latin typeface="Times New Roman"/>
              <a:ea typeface="Times New Roman"/>
            </a:endParaRPr>
          </a:p>
          <a:p>
            <a:pPr algn="justLow"/>
            <a:r>
              <a:rPr lang="ar-IQ" dirty="0">
                <a:latin typeface="Times New Roman"/>
                <a:ea typeface="Times New Roman"/>
              </a:rPr>
              <a:t>وقد وجد فنس ان السكان الريفيين الثانويين كانوا يشكلون نحو نصف سكان الريفيين الثانويين الى الاوليين تختلف تبعا للظروف الطبيعية وانواع الزراعة وانماط الاستيطان ودرجة الاتصال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2798651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Low"/>
            <a:r>
              <a:rPr lang="ar-IQ" dirty="0">
                <a:latin typeface="Times New Roman"/>
                <a:ea typeface="Times New Roman"/>
              </a:rPr>
              <a:t>وقد فحص</a:t>
            </a:r>
            <a:r>
              <a:rPr lang="ar-IQ" dirty="0">
                <a:solidFill>
                  <a:srgbClr val="FF0000"/>
                </a:solidFill>
                <a:latin typeface="Times New Roman"/>
                <a:ea typeface="Times New Roman"/>
              </a:rPr>
              <a:t> روبرتسون</a:t>
            </a:r>
            <a:r>
              <a:rPr lang="ar-IQ" dirty="0">
                <a:latin typeface="Times New Roman"/>
                <a:ea typeface="Times New Roman"/>
              </a:rPr>
              <a:t> العلاقة بين المجموعات الثلاثة من السكان الريفيين في انكلترا وويلز فاستنتج ان المقاطعات الريفية تشكل ثلاثة انواع سكانية هي :</a:t>
            </a:r>
            <a:endParaRPr lang="en-US" sz="2800" dirty="0">
              <a:latin typeface="Times New Roman"/>
              <a:ea typeface="Times New Roman"/>
            </a:endParaRPr>
          </a:p>
          <a:p>
            <a:pPr lvl="0" algn="justLow">
              <a:buFont typeface="+mj-lt"/>
              <a:buAutoNum type="arabicPeriod"/>
              <a:tabLst>
                <a:tab pos="-212090" algn="l"/>
              </a:tabLst>
            </a:pPr>
            <a:r>
              <a:rPr lang="ar-IQ" dirty="0">
                <a:latin typeface="Times New Roman"/>
                <a:ea typeface="Times New Roman"/>
              </a:rPr>
              <a:t>زراعيون – ريفيون 0</a:t>
            </a:r>
            <a:endParaRPr lang="en-US" sz="2800" dirty="0">
              <a:latin typeface="Times New Roman"/>
              <a:ea typeface="Times New Roman"/>
            </a:endParaRPr>
          </a:p>
          <a:p>
            <a:pPr lvl="0" algn="justLow">
              <a:buFont typeface="+mj-lt"/>
              <a:buAutoNum type="arabicPeriod"/>
              <a:tabLst>
                <a:tab pos="-212090" algn="l"/>
              </a:tabLst>
            </a:pPr>
            <a:r>
              <a:rPr lang="ar-IQ" dirty="0">
                <a:latin typeface="Times New Roman"/>
                <a:ea typeface="Times New Roman"/>
              </a:rPr>
              <a:t>ريفيون 0</a:t>
            </a:r>
            <a:endParaRPr lang="en-US" sz="2800" dirty="0">
              <a:latin typeface="Times New Roman"/>
              <a:ea typeface="Times New Roman"/>
            </a:endParaRPr>
          </a:p>
          <a:p>
            <a:pPr lvl="0" algn="justLow">
              <a:buFont typeface="+mj-lt"/>
              <a:buAutoNum type="arabicPeriod"/>
              <a:tabLst>
                <a:tab pos="-212090" algn="l"/>
              </a:tabLst>
            </a:pPr>
            <a:r>
              <a:rPr lang="ar-IQ" dirty="0">
                <a:latin typeface="Times New Roman"/>
                <a:ea typeface="Times New Roman"/>
              </a:rPr>
              <a:t>ريفيون مدنيون0</a:t>
            </a:r>
            <a:endParaRPr lang="en-US" sz="2800" dirty="0">
              <a:latin typeface="Times New Roman"/>
              <a:ea typeface="Times New Roman"/>
            </a:endParaRPr>
          </a:p>
          <a:p>
            <a:pPr algn="justLow"/>
            <a:r>
              <a:rPr lang="ar-IQ" dirty="0">
                <a:latin typeface="Times New Roman"/>
                <a:ea typeface="Times New Roman"/>
              </a:rPr>
              <a:t> وعادة ما يضم ( الزراعيون </a:t>
            </a:r>
            <a:r>
              <a:rPr lang="ar-IQ" dirty="0" err="1">
                <a:latin typeface="Times New Roman"/>
                <a:ea typeface="Times New Roman"/>
              </a:rPr>
              <a:t>الريفييون</a:t>
            </a:r>
            <a:r>
              <a:rPr lang="ar-IQ" dirty="0">
                <a:latin typeface="Times New Roman"/>
                <a:ea typeface="Times New Roman"/>
              </a:rPr>
              <a:t> ) نصف التركيب ويقل سكان العرضيون0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14202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pPr algn="justLow"/>
            <a:r>
              <a:rPr lang="ar-IQ" dirty="0">
                <a:latin typeface="Times New Roman"/>
                <a:ea typeface="Times New Roman"/>
              </a:rPr>
              <a:t>اما الريفيون النموذجيون فيشكلون السكان الريفيون الرئيسيون نحو 45% من المجموع بينما يشكل السكان الثانويون نحو 50% والسكان العرضيون نحو 5%  وأكثر هذه الانواع انتشارا هي احزمة السكان الريفيين – المدينين حيث يقل السكان المشتغلون في الزراعة هي ثلث السكان وحيث يشكل السكان العرضيون اكثر من 25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74031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70000" lnSpcReduction="20000"/>
          </a:bodyPr>
          <a:lstStyle/>
          <a:p>
            <a:pPr algn="justLow"/>
            <a:r>
              <a:rPr lang="ar-IQ" dirty="0">
                <a:latin typeface="Times New Roman"/>
                <a:ea typeface="Times New Roman"/>
              </a:rPr>
              <a:t>ان تقرير خواص السكان الريفيين في مناطق الاقتصاد المتقدم امر شائع ففي الولايات المتحدة </a:t>
            </a:r>
            <a:r>
              <a:rPr lang="ar-IQ" u="sng" dirty="0">
                <a:solidFill>
                  <a:srgbClr val="FF0000"/>
                </a:solidFill>
                <a:latin typeface="Times New Roman"/>
                <a:ea typeface="Times New Roman"/>
              </a:rPr>
              <a:t>لاحظ </a:t>
            </a:r>
            <a:r>
              <a:rPr lang="ar-IQ" u="sng" dirty="0" err="1">
                <a:solidFill>
                  <a:srgbClr val="FF0000"/>
                </a:solidFill>
                <a:latin typeface="Times New Roman"/>
                <a:ea typeface="Times New Roman"/>
              </a:rPr>
              <a:t>زيلنسكي</a:t>
            </a:r>
            <a:r>
              <a:rPr lang="ar-IQ" u="sng" dirty="0">
                <a:solidFill>
                  <a:srgbClr val="FF0000"/>
                </a:solidFill>
                <a:latin typeface="Times New Roman"/>
                <a:ea typeface="Times New Roman"/>
              </a:rPr>
              <a:t> سبعة اصناف للسكان الريفيين غير الزراعيين هي : </a:t>
            </a:r>
            <a:endParaRPr lang="en-US" sz="2800" dirty="0">
              <a:latin typeface="Times New Roman"/>
              <a:ea typeface="Times New Roman"/>
            </a:endParaRPr>
          </a:p>
          <a:p>
            <a:pPr marL="0" lvl="0" indent="0" algn="justLow">
              <a:buNone/>
              <a:tabLst>
                <a:tab pos="-326390" algn="l"/>
              </a:tabLst>
            </a:pPr>
            <a:r>
              <a:rPr lang="ar-IQ" dirty="0" smtClean="0">
                <a:latin typeface="Times New Roman"/>
                <a:ea typeface="Times New Roman"/>
              </a:rPr>
              <a:t>اشخاص </a:t>
            </a:r>
            <a:r>
              <a:rPr lang="ar-IQ" dirty="0">
                <a:latin typeface="Times New Roman"/>
                <a:ea typeface="Times New Roman"/>
              </a:rPr>
              <a:t>مدنيون اساسا يعيشون في قرى او قطع غير مبدعه على حافات المدن التي من حجم اقل من 50 الف نسمه 0</a:t>
            </a:r>
            <a:endParaRPr lang="en-US" sz="2800" dirty="0">
              <a:latin typeface="Times New Roman"/>
              <a:ea typeface="Times New Roman"/>
            </a:endParaRPr>
          </a:p>
          <a:p>
            <a:pPr marL="0" lvl="0" indent="0" algn="justLow">
              <a:buNone/>
              <a:tabLst>
                <a:tab pos="-326390" algn="l"/>
              </a:tabLst>
            </a:pPr>
            <a:r>
              <a:rPr lang="ar-IQ" dirty="0" smtClean="0">
                <a:latin typeface="Times New Roman"/>
                <a:ea typeface="Times New Roman"/>
              </a:rPr>
              <a:t>اشخاص </a:t>
            </a:r>
            <a:r>
              <a:rPr lang="ar-IQ" dirty="0">
                <a:latin typeface="Times New Roman"/>
                <a:ea typeface="Times New Roman"/>
              </a:rPr>
              <a:t>متقاعدون واخرون يعملون في المدن ويسكنون في القرى 0</a:t>
            </a:r>
            <a:endParaRPr lang="en-US" sz="2800" dirty="0">
              <a:latin typeface="Times New Roman"/>
              <a:ea typeface="Times New Roman"/>
            </a:endParaRPr>
          </a:p>
          <a:p>
            <a:pPr lvl="0" algn="justLow">
              <a:buFont typeface="+mj-lt"/>
              <a:buAutoNum type="arabicPeriod"/>
              <a:tabLst>
                <a:tab pos="-326390" algn="l"/>
              </a:tabLst>
            </a:pPr>
            <a:r>
              <a:rPr lang="ar-IQ" dirty="0">
                <a:latin typeface="Times New Roman"/>
                <a:ea typeface="Times New Roman"/>
              </a:rPr>
              <a:t>سكان قرى </a:t>
            </a:r>
            <a:r>
              <a:rPr lang="ar-IQ" dirty="0" err="1">
                <a:latin typeface="Times New Roman"/>
                <a:ea typeface="Times New Roman"/>
              </a:rPr>
              <a:t>متكتلهمن</a:t>
            </a:r>
            <a:r>
              <a:rPr lang="ar-IQ" dirty="0">
                <a:latin typeface="Times New Roman"/>
                <a:ea typeface="Times New Roman"/>
              </a:rPr>
              <a:t> حجوم صغيرة وكبيرة في المنطقة الريفية الكائنة خارج المدن 0</a:t>
            </a:r>
            <a:endParaRPr lang="en-US" sz="2800" dirty="0">
              <a:latin typeface="Times New Roman"/>
              <a:ea typeface="Times New Roman"/>
            </a:endParaRPr>
          </a:p>
          <a:p>
            <a:pPr lvl="0" algn="justLow">
              <a:buFont typeface="+mj-lt"/>
              <a:buAutoNum type="arabicPeriod"/>
              <a:tabLst>
                <a:tab pos="-326390" algn="l"/>
              </a:tabLst>
            </a:pPr>
            <a:r>
              <a:rPr lang="ar-IQ" dirty="0">
                <a:latin typeface="Times New Roman"/>
                <a:ea typeface="Times New Roman"/>
              </a:rPr>
              <a:t>ريفيون يعملون في اعمال غير زراعية (لكنها ريفية ) متناثرون ومنها العمل في الغابات والصيد البحري وصيد الحيوانات البريه والتعدين وتقديم خدمات مختلفة لسكان الريف 0</a:t>
            </a:r>
            <a:endParaRPr lang="en-US" sz="2800" dirty="0">
              <a:latin typeface="Times New Roman"/>
              <a:ea typeface="Times New Roman"/>
            </a:endParaRPr>
          </a:p>
          <a:p>
            <a:pPr marL="0" indent="0" algn="justLow">
              <a:buNone/>
            </a:pPr>
            <a:endParaRPr lang="en-US" sz="2800" dirty="0">
              <a:latin typeface="Times New Roman"/>
              <a:ea typeface="Times New Roman"/>
            </a:endParaRPr>
          </a:p>
          <a:p>
            <a:pPr lvl="0" algn="justLow">
              <a:buFont typeface="+mj-lt"/>
              <a:buAutoNum type="arabicPeriod"/>
              <a:tabLst>
                <a:tab pos="-326390" algn="l"/>
              </a:tabLst>
            </a:pPr>
            <a:r>
              <a:rPr lang="ar-IQ" dirty="0">
                <a:latin typeface="Times New Roman"/>
                <a:ea typeface="Times New Roman"/>
              </a:rPr>
              <a:t>ريفيون متناثرون يعملون في النقل والخدمات الترفيهية وخدمات الطرق اضافة الى مهن اخرى تعني بالمرور ( الترانزيت )0</a:t>
            </a:r>
            <a:endParaRPr lang="en-US" sz="2800" dirty="0">
              <a:latin typeface="Times New Roman"/>
              <a:ea typeface="Times New Roman"/>
            </a:endParaRPr>
          </a:p>
          <a:p>
            <a:pPr marL="0" indent="0" algn="justLow">
              <a:buNone/>
            </a:pPr>
            <a:endParaRPr lang="en-US" sz="2800" dirty="0">
              <a:latin typeface="Times New Roman"/>
              <a:ea typeface="Times New Roman"/>
            </a:endParaRPr>
          </a:p>
          <a:p>
            <a:pPr lvl="0" algn="justLow">
              <a:buFont typeface="+mj-lt"/>
              <a:buAutoNum type="arabicPeriod"/>
              <a:tabLst>
                <a:tab pos="-326390" algn="l"/>
              </a:tabLst>
            </a:pPr>
            <a:r>
              <a:rPr lang="ar-IQ" dirty="0">
                <a:latin typeface="Times New Roman"/>
                <a:ea typeface="Times New Roman"/>
              </a:rPr>
              <a:t>السكان من الموظفين والعسكريين الذين يعيشون في معسكرات ريفية 0</a:t>
            </a:r>
            <a:endParaRPr lang="en-US" sz="2800" dirty="0">
              <a:latin typeface="Times New Roman"/>
              <a:ea typeface="Times New Roman"/>
            </a:endParaRPr>
          </a:p>
          <a:p>
            <a:pPr lvl="0" algn="justLow">
              <a:buFont typeface="+mj-lt"/>
              <a:buAutoNum type="arabicPeriod"/>
              <a:tabLst>
                <a:tab pos="-326390" algn="l"/>
              </a:tabLst>
            </a:pPr>
            <a:r>
              <a:rPr lang="ar-IQ" dirty="0" smtClean="0">
                <a:latin typeface="Times New Roman"/>
                <a:ea typeface="Times New Roman"/>
              </a:rPr>
              <a:t>الطلاب </a:t>
            </a:r>
            <a:r>
              <a:rPr lang="ar-IQ" dirty="0">
                <a:latin typeface="Times New Roman"/>
                <a:ea typeface="Times New Roman"/>
              </a:rPr>
              <a:t>الذين يعيشون في ضواحي ريفية او مساكن عند دراستهم في الجامعات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3175640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85000" lnSpcReduction="10000"/>
          </a:bodyPr>
          <a:lstStyle/>
          <a:p>
            <a:pPr algn="justLow"/>
            <a:r>
              <a:rPr lang="ar-IQ" dirty="0">
                <a:latin typeface="Times New Roman"/>
                <a:ea typeface="Times New Roman"/>
              </a:rPr>
              <a:t>وفي امريكيا يؤمن الكتاب بفكرة وجود ما يعبرون عنه </a:t>
            </a:r>
            <a:r>
              <a:rPr lang="ar-IQ" u="sng" dirty="0">
                <a:solidFill>
                  <a:srgbClr val="FF0000"/>
                </a:solidFill>
                <a:latin typeface="Times New Roman"/>
                <a:ea typeface="Times New Roman"/>
              </a:rPr>
              <a:t>باسم الريف المتحضر</a:t>
            </a:r>
            <a:r>
              <a:rPr lang="ar-IQ" dirty="0">
                <a:latin typeface="Times New Roman"/>
                <a:ea typeface="Times New Roman"/>
              </a:rPr>
              <a:t> خارج حدود المنطقة التي تغطيها المباني 0 وفيه تختلف المزارع بمنازل اهل المدينة 0ويميل بعض سكان المدن عموما في الوقت الحاضر الى غزو الريف والاقامة في القرى </a:t>
            </a:r>
            <a:r>
              <a:rPr lang="ar-IQ" dirty="0" smtClean="0">
                <a:latin typeface="Times New Roman"/>
                <a:ea typeface="Times New Roman"/>
              </a:rPr>
              <a:t>0</a:t>
            </a:r>
            <a:endParaRPr lang="en-US" sz="2800" dirty="0">
              <a:latin typeface="Times New Roman"/>
              <a:ea typeface="Times New Roman"/>
            </a:endParaRPr>
          </a:p>
          <a:p>
            <a:pPr algn="justLow"/>
            <a:r>
              <a:rPr lang="ar-IQ" dirty="0">
                <a:solidFill>
                  <a:srgbClr val="FF0000"/>
                </a:solidFill>
                <a:latin typeface="Times New Roman"/>
                <a:ea typeface="Times New Roman"/>
              </a:rPr>
              <a:t>الا ان هذا الغزو في البلدان النامية يعد من اكبر المخاطر</a:t>
            </a:r>
            <a:r>
              <a:rPr lang="ar-IQ" dirty="0">
                <a:latin typeface="Times New Roman"/>
                <a:ea typeface="Times New Roman"/>
              </a:rPr>
              <a:t> </a:t>
            </a:r>
            <a:r>
              <a:rPr lang="ar-IQ" dirty="0">
                <a:solidFill>
                  <a:srgbClr val="0070C0"/>
                </a:solidFill>
                <a:latin typeface="Times New Roman"/>
                <a:ea typeface="Times New Roman"/>
              </a:rPr>
              <a:t>لكونه يقضي على مساحات كبيرة من الاراضي الزراعية المحيطة بالمدن الكبرى ويجعل من السكان الريفيين النازحين نحو المدن والمستقرين في هذه النطاقات الانتقالية عاله على المدن ومفقرين للمناطق الريفية اضافة الى صعوبة تصنيفهم هل هم حضر ام ريف </a:t>
            </a:r>
            <a:r>
              <a:rPr lang="ar-IQ" dirty="0" err="1">
                <a:solidFill>
                  <a:srgbClr val="0070C0"/>
                </a:solidFill>
                <a:latin typeface="Times New Roman"/>
                <a:ea typeface="Times New Roman"/>
              </a:rPr>
              <a:t>لاسباب</a:t>
            </a:r>
            <a:r>
              <a:rPr lang="ar-IQ" dirty="0">
                <a:solidFill>
                  <a:srgbClr val="0070C0"/>
                </a:solidFill>
                <a:latin typeface="Times New Roman"/>
                <a:ea typeface="Times New Roman"/>
              </a:rPr>
              <a:t> كثيرة 0</a:t>
            </a:r>
            <a:endParaRPr lang="en-US" sz="2800" dirty="0">
              <a:latin typeface="Times New Roman"/>
              <a:ea typeface="Times New Roman"/>
            </a:endParaRPr>
          </a:p>
          <a:p>
            <a:pPr algn="justLow"/>
            <a:r>
              <a:rPr lang="ar-IQ" dirty="0" smtClean="0">
                <a:latin typeface="Times New Roman"/>
                <a:ea typeface="Times New Roman"/>
              </a:rPr>
              <a:t>وقد </a:t>
            </a:r>
            <a:r>
              <a:rPr lang="ar-IQ" dirty="0">
                <a:latin typeface="Times New Roman"/>
                <a:ea typeface="Times New Roman"/>
              </a:rPr>
              <a:t>وضعت بلجيكيا نظاما يسمح بالتدخل بين الريف والمدينة حيث اعطت للكثرين من عمال المصانع قطعا صغيرة من الارض ليقيموا </a:t>
            </a:r>
            <a:r>
              <a:rPr lang="ar-IQ" dirty="0" err="1">
                <a:latin typeface="Times New Roman"/>
                <a:ea typeface="Times New Roman"/>
              </a:rPr>
              <a:t>بفلاحتها</a:t>
            </a:r>
            <a:r>
              <a:rPr lang="ar-IQ" dirty="0">
                <a:latin typeface="Times New Roman"/>
                <a:ea typeface="Times New Roman"/>
              </a:rPr>
              <a:t> في اوقات فراغهم وهو نظام قد لا ينجح في دول اخرى لقلة معرفة العمال بالزراعة او لان عمالها ليست لديهم الرغبة في قضاء اوقات فراغهم في الزراعة اذ ان طبيعة العمل تكون مجهدة لهم 0</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424587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pPr algn="justLow"/>
            <a:r>
              <a:rPr lang="ar-IQ" dirty="0">
                <a:latin typeface="Times New Roman"/>
                <a:ea typeface="Times New Roman"/>
              </a:rPr>
              <a:t>ان عدد السكان يمكن ان ينمو في القرى الكبيرة ولكن في اغلب القرى الموجودة في الاقاليم النائية يكون عدد المستوطنين في تلك القرى قد اخذ بالتناقص كما ان تلبية الاحتياجات للخدمات قد تقلص ، فالحرفيون يبقون ملازمين مع </a:t>
            </a:r>
            <a:r>
              <a:rPr lang="ar-IQ" dirty="0" err="1">
                <a:latin typeface="Times New Roman"/>
                <a:ea typeface="Times New Roman"/>
              </a:rPr>
              <a:t>المنتجيين</a:t>
            </a:r>
            <a:r>
              <a:rPr lang="ar-IQ" dirty="0">
                <a:latin typeface="Times New Roman"/>
                <a:ea typeface="Times New Roman"/>
              </a:rPr>
              <a:t> الصناعيين مما ادى الى اقفال الحوانيت وتركت العديد من المستوطنات الصغيرة خالية من </a:t>
            </a:r>
            <a:r>
              <a:rPr lang="ar-IQ" dirty="0" err="1">
                <a:latin typeface="Times New Roman"/>
                <a:ea typeface="Times New Roman"/>
              </a:rPr>
              <a:t>اى</a:t>
            </a:r>
            <a:r>
              <a:rPr lang="ar-IQ" dirty="0">
                <a:latin typeface="Times New Roman"/>
                <a:ea typeface="Times New Roman"/>
              </a:rPr>
              <a:t> نوع من الخدمات ما عدا دوائر البريد والدوائر العامة . </a:t>
            </a:r>
            <a:endParaRPr lang="en-US" sz="2800" dirty="0">
              <a:latin typeface="Times New Roman"/>
              <a:ea typeface="Times New Roman"/>
            </a:endParaRPr>
          </a:p>
          <a:p>
            <a:pPr algn="justLow"/>
            <a:r>
              <a:rPr lang="ar-IQ" dirty="0">
                <a:latin typeface="Times New Roman"/>
                <a:ea typeface="Times New Roman"/>
              </a:rPr>
              <a:t>وقد حدد </a:t>
            </a:r>
            <a:r>
              <a:rPr lang="ar-IQ" dirty="0" err="1">
                <a:latin typeface="Times New Roman"/>
                <a:ea typeface="Times New Roman"/>
              </a:rPr>
              <a:t>كلاوسن</a:t>
            </a:r>
            <a:r>
              <a:rPr lang="ar-IQ" dirty="0">
                <a:latin typeface="Times New Roman"/>
                <a:ea typeface="Times New Roman"/>
              </a:rPr>
              <a:t> طبيعة المشاكل في المناطق الريفية المنخفضة ( عدد كبير من البلدان الريفية الصغيرة ) من التي سيقل عددها على الاغلب كما ان بغضها سوف يموت او يؤول الى الاختفاء سنة 2000 ولقد وجد برى عند دراسته لمنطقة في الولايات المتحدة خمس طبقات من المراكز السكنية هي : الضيعة ، القرية ، الحاضرة ، المدينة ، ثم العاصمة الاقليمية ) </a:t>
            </a:r>
            <a:endParaRPr lang="en-US" sz="2800" dirty="0">
              <a:latin typeface="Times New Roman"/>
              <a:ea typeface="Times New Roman"/>
            </a:endParaRPr>
          </a:p>
          <a:p>
            <a:endParaRPr lang="ar-IQ" dirty="0"/>
          </a:p>
        </p:txBody>
      </p:sp>
    </p:spTree>
    <p:extLst>
      <p:ext uri="{BB962C8B-B14F-4D97-AF65-F5344CB8AC3E}">
        <p14:creationId xmlns:p14="http://schemas.microsoft.com/office/powerpoint/2010/main" val="47236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8229600" cy="5361459"/>
          </a:xfrm>
        </p:spPr>
        <p:txBody>
          <a:bodyPr>
            <a:normAutofit/>
          </a:bodyPr>
          <a:lstStyle/>
          <a:p>
            <a:pPr algn="justLow"/>
            <a:r>
              <a:rPr lang="ar-IQ" sz="3600" b="1" dirty="0">
                <a:solidFill>
                  <a:srgbClr val="FF0000"/>
                </a:solidFill>
                <a:latin typeface="Times New Roman"/>
                <a:ea typeface="Times New Roman"/>
              </a:rPr>
              <a:t>استعمالات الارض في المناطق الريفية </a:t>
            </a:r>
            <a:endParaRPr lang="en-US" sz="2800" dirty="0">
              <a:latin typeface="Times New Roman"/>
              <a:ea typeface="Times New Roman"/>
            </a:endParaRPr>
          </a:p>
          <a:p>
            <a:pPr algn="justLow"/>
            <a:r>
              <a:rPr lang="ar-IQ" dirty="0" smtClean="0">
                <a:latin typeface="Times New Roman"/>
                <a:ea typeface="Times New Roman"/>
              </a:rPr>
              <a:t>اذا </a:t>
            </a:r>
            <a:r>
              <a:rPr lang="ar-IQ" dirty="0">
                <a:latin typeface="Times New Roman"/>
                <a:ea typeface="Times New Roman"/>
              </a:rPr>
              <a:t>كانت هنالك حرفة ما من حرف الانسان او </a:t>
            </a:r>
            <a:r>
              <a:rPr lang="ar-IQ" dirty="0" err="1">
                <a:latin typeface="Times New Roman"/>
                <a:ea typeface="Times New Roman"/>
              </a:rPr>
              <a:t>اى</a:t>
            </a:r>
            <a:r>
              <a:rPr lang="ar-IQ" dirty="0">
                <a:latin typeface="Times New Roman"/>
                <a:ea typeface="Times New Roman"/>
              </a:rPr>
              <a:t> نشاط من الانشطة التي تشغله ترتبط بالحياة الريفية ولها صلة وثيقة بها فان حرفة الزراعة والنشاط الزراعي </a:t>
            </a:r>
            <a:r>
              <a:rPr lang="ar-IQ" dirty="0" err="1">
                <a:latin typeface="Times New Roman"/>
                <a:ea typeface="Times New Roman"/>
              </a:rPr>
              <a:t>تاتي</a:t>
            </a:r>
            <a:r>
              <a:rPr lang="ar-IQ" dirty="0">
                <a:latin typeface="Times New Roman"/>
                <a:ea typeface="Times New Roman"/>
              </a:rPr>
              <a:t> اولا وتتفوق على غيرها من الحرف والانشطة لما بين الزراعة والحياة الريفية من ارتباط وتوافق وان هذا الارتباط ظل وطيدا منذ القدم وحتى </a:t>
            </a:r>
            <a:r>
              <a:rPr lang="ar-IQ" dirty="0" smtClean="0">
                <a:latin typeface="Times New Roman"/>
                <a:ea typeface="Times New Roman"/>
              </a:rPr>
              <a:t>الان </a:t>
            </a:r>
          </a:p>
          <a:p>
            <a:pPr algn="justLow"/>
            <a:r>
              <a:rPr lang="ar-IQ" dirty="0" smtClean="0">
                <a:latin typeface="Times New Roman"/>
                <a:ea typeface="Times New Roman"/>
              </a:rPr>
              <a:t>ويمكن ملاحظة استعمالات الارض التالية في المناطق الريفية التي تعكس واقع التصنيف الوظيفي للمستوطنات الريفية في العالم وهي : </a:t>
            </a:r>
            <a:endParaRPr lang="en-US" sz="2800" dirty="0" smtClean="0">
              <a:latin typeface="Times New Roman"/>
              <a:ea typeface="Times New Roman"/>
            </a:endParaRPr>
          </a:p>
          <a:p>
            <a:endParaRPr lang="ar-IQ" dirty="0"/>
          </a:p>
        </p:txBody>
      </p:sp>
    </p:spTree>
    <p:extLst>
      <p:ext uri="{BB962C8B-B14F-4D97-AF65-F5344CB8AC3E}">
        <p14:creationId xmlns:p14="http://schemas.microsoft.com/office/powerpoint/2010/main" val="289764933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1159</Words>
  <Application>Microsoft Office PowerPoint</Application>
  <PresentationFormat>عرض على الشاشة (3:4)‏</PresentationFormat>
  <Paragraphs>59</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التصنيف الوظيفي للاستيطان الريفي</vt:lpstr>
      <vt:lpstr>التصنيف الوظيفي للاستيطان الريفي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التصنيف الوظيفي للاستيطان الريفي</dc:title>
  <dc:creator>saif</dc:creator>
  <cp:lastModifiedBy>saif</cp:lastModifiedBy>
  <cp:revision>1</cp:revision>
  <dcterms:created xsi:type="dcterms:W3CDTF">2019-04-27T18:34:40Z</dcterms:created>
  <dcterms:modified xsi:type="dcterms:W3CDTF">2019-04-27T18:43:58Z</dcterms:modified>
</cp:coreProperties>
</file>